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3" r:id="rId7"/>
    <p:sldId id="260" r:id="rId8"/>
    <p:sldId id="261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6CA89-6E28-4D82-968E-852D065DA774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45A6E-6004-4C6E-B829-5CFC852403A8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mfXyR7Z6Lk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lkq3DgvmJo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RqWUY8VTY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Fractions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https://www.youtube.com/watch?v=qmfXyR7Z6Lk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7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 Achievement POD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154305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343400"/>
            <a:ext cx="13620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752600"/>
            <a:ext cx="3172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Find the volume of each shape.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5257800" y="2693213"/>
                <a:ext cx="2349233" cy="292913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Answer: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h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3.14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=75.36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𝑚𝑚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𝑙𝑤h</m:t>
                      </m:r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</m:oMath>
                  </m:oMathPara>
                </a14:m>
                <a:endParaRPr lang="en-US" b="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𝑉</m:t>
                      </m:r>
                      <m:r>
                        <a:rPr lang="en-US" b="0" i="1" smtClean="0">
                          <a:latin typeface="Cambria Math"/>
                        </a:rPr>
                        <m:t>=125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𝑦𝑑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2693213"/>
                <a:ext cx="2349233" cy="2929135"/>
              </a:xfrm>
              <a:prstGeom prst="rect">
                <a:avLst/>
              </a:prstGeom>
              <a:blipFill rotWithShape="1">
                <a:blip r:embed="rId4"/>
                <a:stretch>
                  <a:fillRect l="-233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5029200" y="2438400"/>
            <a:ext cx="2667000" cy="1719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257800" y="4495800"/>
            <a:ext cx="2349233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4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Math POD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4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42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42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4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42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4200" b="0" i="1" smtClean="0">
                                  <a:latin typeface="Cambria Math"/>
                                </a:rPr>
                                <m:t>6</m:t>
                              </m:r>
                            </m:num>
                            <m:den>
                              <m:r>
                                <a:rPr lang="en-US" sz="4200" b="0" i="1" smtClean="0">
                                  <a:latin typeface="Cambria Math"/>
                                </a:rPr>
                                <m:t>10</m:t>
                              </m:r>
                            </m:den>
                          </m:f>
                        </m:e>
                      </m:d>
                      <m:r>
                        <a:rPr lang="en-US" sz="4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200" b="0" i="1" smtClean="0">
                              <a:latin typeface="Cambria Math"/>
                            </a:rPr>
                            <m:t>−8</m:t>
                          </m:r>
                        </m:num>
                        <m:den>
                          <m:r>
                            <a:rPr lang="en-US" sz="4200" b="0" i="1" smtClean="0">
                              <a:latin typeface="Cambria Math"/>
                            </a:rPr>
                            <m:t>30</m:t>
                          </m:r>
                        </m:den>
                      </m:f>
                      <m:r>
                        <a:rPr lang="en-US" sz="4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4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4200" b="0" i="1" smtClean="0">
                              <a:latin typeface="Cambria Math"/>
                            </a:rPr>
                            <m:t>−4</m:t>
                          </m:r>
                        </m:num>
                        <m:den>
                          <m:r>
                            <a:rPr lang="en-US" sz="42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42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572000" y="3124200"/>
            <a:ext cx="33528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264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Go to your foldable on page 14 in your spiral notebook.  (some of you haven’t glue in the green booklet… that’s what you need out.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have watched the video, so let’s fill out our notes.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2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25113" cy="924475"/>
          </a:xfrm>
        </p:spPr>
        <p:txBody>
          <a:bodyPr/>
          <a:lstStyle/>
          <a:p>
            <a:r>
              <a:rPr lang="en-US" dirty="0" smtClean="0"/>
              <a:t>Multiplying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We can multiply fractions with any </a:t>
            </a:r>
            <a:r>
              <a:rPr lang="en-US" sz="2400" b="1" u="sng" dirty="0" smtClean="0"/>
              <a:t>denominator</a:t>
            </a:r>
            <a:r>
              <a:rPr lang="en-US" sz="2400" dirty="0" smtClean="0"/>
              <a:t>.</a:t>
            </a:r>
          </a:p>
          <a:p>
            <a:pPr marL="0" indent="0" algn="ctr">
              <a:buNone/>
            </a:pPr>
            <a:r>
              <a:rPr lang="en-US" sz="2400" dirty="0" smtClean="0"/>
              <a:t>(Yay!  No common denominators needed!)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/>
              <a:t>So here are the steps:</a:t>
            </a:r>
          </a:p>
          <a:p>
            <a:pPr marL="514350" indent="-514350" algn="ctr">
              <a:buAutoNum type="arabicPeriod"/>
            </a:pPr>
            <a:r>
              <a:rPr lang="en-US" sz="2400" dirty="0" smtClean="0"/>
              <a:t>Multiply the </a:t>
            </a:r>
            <a:r>
              <a:rPr lang="en-US" sz="2400" b="1" u="sng" dirty="0" smtClean="0"/>
              <a:t>numerators</a:t>
            </a:r>
            <a:r>
              <a:rPr lang="en-US" sz="2400" dirty="0" smtClean="0"/>
              <a:t>.</a:t>
            </a:r>
          </a:p>
          <a:p>
            <a:pPr marL="514350" indent="-514350" algn="ctr">
              <a:buAutoNum type="arabicPeriod"/>
            </a:pPr>
            <a:r>
              <a:rPr lang="en-US" sz="2400" dirty="0" smtClean="0"/>
              <a:t>Multiply the </a:t>
            </a:r>
            <a:r>
              <a:rPr lang="en-US" sz="2400" b="1" u="sng" dirty="0" smtClean="0"/>
              <a:t>denominators</a:t>
            </a:r>
            <a:r>
              <a:rPr lang="en-US" sz="2400" u="sng" dirty="0" smtClean="0"/>
              <a:t>.</a:t>
            </a:r>
          </a:p>
          <a:p>
            <a:pPr marL="514350" indent="-514350" algn="ctr">
              <a:buAutoNum type="arabicPeriod"/>
            </a:pPr>
            <a:r>
              <a:rPr lang="en-US" sz="2400" dirty="0" smtClean="0"/>
              <a:t>Simplify, if possible.  </a:t>
            </a:r>
          </a:p>
          <a:p>
            <a:pPr marL="0" indent="0" algn="ctr">
              <a:buNone/>
            </a:pPr>
            <a:r>
              <a:rPr lang="en-US" sz="2400" dirty="0" smtClean="0"/>
              <a:t>***Remember: INTEGER RULES STILL APPLY!</a:t>
            </a:r>
            <a:br>
              <a:rPr lang="en-US" sz="2400" dirty="0" smtClean="0"/>
            </a:br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When multiplying fractions, all you need to do is </a:t>
            </a:r>
            <a:r>
              <a:rPr lang="en-US" sz="2400" b="1" u="sng" dirty="0" smtClean="0"/>
              <a:t>multiply straight across the top and bottom. 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403637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Time!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867400"/>
              </a:xfrm>
            </p:spPr>
            <p:txBody>
              <a:bodyPr/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sz="24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12</m:t>
                        </m:r>
                      </m:den>
                    </m:f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7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28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36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18</m:t>
                          </m:r>
                        </m:den>
                      </m:f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86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4724400" y="3314700"/>
            <a:ext cx="990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549877" y="2209800"/>
            <a:ext cx="838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07026" y="4572000"/>
            <a:ext cx="1488973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30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Dividing Fractions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https://www.youtube.com/watch?v=4lkq3DgvmJo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0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125113" cy="924475"/>
          </a:xfrm>
        </p:spPr>
        <p:txBody>
          <a:bodyPr/>
          <a:lstStyle/>
          <a:p>
            <a:r>
              <a:rPr lang="en-US" dirty="0" smtClean="0"/>
              <a:t>Diving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839200" cy="55625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7400" dirty="0" smtClean="0"/>
              <a:t>We can divide fractions by rewriting as a </a:t>
            </a:r>
            <a:r>
              <a:rPr lang="en-US" sz="7400" b="1" u="sng" dirty="0" smtClean="0"/>
              <a:t>multiplication </a:t>
            </a:r>
            <a:r>
              <a:rPr lang="en-US" sz="7400" dirty="0" smtClean="0"/>
              <a:t>problem.  (Still no common denominators needed!)</a:t>
            </a:r>
          </a:p>
          <a:p>
            <a:pPr marL="0" indent="0" algn="ctr">
              <a:buNone/>
            </a:pPr>
            <a:endParaRPr lang="en-US" sz="7400" dirty="0" smtClean="0"/>
          </a:p>
          <a:p>
            <a:pPr marL="0" indent="0" algn="ctr">
              <a:buNone/>
            </a:pPr>
            <a:r>
              <a:rPr lang="en-US" sz="7400" dirty="0" smtClean="0"/>
              <a:t>So here are the steps:</a:t>
            </a:r>
          </a:p>
          <a:p>
            <a:pPr marL="514350" indent="-514350" algn="ctr">
              <a:buAutoNum type="arabicPeriod"/>
            </a:pPr>
            <a:r>
              <a:rPr lang="en-US" sz="7400" dirty="0" smtClean="0"/>
              <a:t>The first fraction </a:t>
            </a:r>
            <a:r>
              <a:rPr lang="en-US" sz="7400" b="1" u="sng" dirty="0" smtClean="0"/>
              <a:t>keeps.</a:t>
            </a:r>
          </a:p>
          <a:p>
            <a:pPr marL="514350" indent="-514350" algn="ctr">
              <a:buAutoNum type="arabicPeriod"/>
            </a:pPr>
            <a:r>
              <a:rPr lang="en-US" sz="7400" dirty="0" smtClean="0"/>
              <a:t>Division becomes </a:t>
            </a:r>
            <a:r>
              <a:rPr lang="en-US" sz="7400" b="1" u="sng" dirty="0" smtClean="0"/>
              <a:t>multiplication</a:t>
            </a:r>
            <a:r>
              <a:rPr lang="en-US" sz="7400" dirty="0" smtClean="0"/>
              <a:t>.</a:t>
            </a:r>
          </a:p>
          <a:p>
            <a:pPr marL="514350" indent="-514350" algn="ctr">
              <a:buAutoNum type="arabicPeriod"/>
            </a:pPr>
            <a:r>
              <a:rPr lang="en-US" sz="7400" b="1" u="sng" dirty="0" smtClean="0"/>
              <a:t>FLIP.</a:t>
            </a:r>
            <a:r>
              <a:rPr lang="en-US" sz="7400" b="1" dirty="0" smtClean="0"/>
              <a:t> </a:t>
            </a:r>
            <a:r>
              <a:rPr lang="en-US" sz="7400" dirty="0" smtClean="0"/>
              <a:t>(Take the </a:t>
            </a:r>
            <a:r>
              <a:rPr lang="en-US" sz="7400" b="1" u="sng" dirty="0" smtClean="0"/>
              <a:t>reciprocal </a:t>
            </a:r>
            <a:r>
              <a:rPr lang="en-US" sz="7400" dirty="0" smtClean="0"/>
              <a:t>of ) the second fraction</a:t>
            </a:r>
            <a:endParaRPr lang="en-US" sz="7400" u="sng" dirty="0" smtClean="0"/>
          </a:p>
          <a:p>
            <a:pPr marL="514350" indent="-514350" algn="ctr">
              <a:buAutoNum type="arabicPeriod"/>
            </a:pPr>
            <a:r>
              <a:rPr lang="en-US" sz="7400" dirty="0" smtClean="0"/>
              <a:t>Follow the rules for </a:t>
            </a:r>
            <a:r>
              <a:rPr lang="en-US" sz="7400" b="1" u="sng" dirty="0" smtClean="0"/>
              <a:t>multiplication. </a:t>
            </a:r>
            <a:endParaRPr lang="en-US" sz="7400" dirty="0" smtClean="0"/>
          </a:p>
          <a:p>
            <a:pPr marL="0" indent="0" algn="ctr">
              <a:buNone/>
            </a:pPr>
            <a:r>
              <a:rPr lang="en-US" sz="7400" dirty="0" smtClean="0"/>
              <a:t>***Remember: INTEGER RULES STILL APPLY!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sz="11100" b="1" dirty="0" smtClean="0"/>
              <a:t>***KEEP, SWITCH, FLIP***</a:t>
            </a:r>
            <a:endParaRPr lang="en-US" sz="11100" b="1" dirty="0"/>
          </a:p>
        </p:txBody>
      </p:sp>
    </p:spTree>
    <p:extLst>
      <p:ext uri="{BB962C8B-B14F-4D97-AF65-F5344CB8AC3E}">
        <p14:creationId xmlns:p14="http://schemas.microsoft.com/office/powerpoint/2010/main" val="101200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Time!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47800"/>
                <a:ext cx="8229600" cy="58674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2400" dirty="0" smtClean="0">
                    <a:ea typeface="Cambria Math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  <m:r>
                      <a:rPr lang="en-US" sz="2400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0" indent="0" algn="ctr">
                  <a:buNone/>
                </a:pPr>
                <a:r>
                  <a:rPr lang="en-US" sz="2400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US" sz="240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  <a:ea typeface="Cambria Math"/>
                      </a:rPr>
                      <m:t>or</m:t>
                    </m:r>
                    <m:r>
                      <a:rPr lang="en-US" sz="2400" b="0" i="0" smtClean="0">
                        <a:latin typeface="Cambria Math"/>
                        <a:ea typeface="Cambria Math"/>
                      </a:rPr>
                      <m:t> −1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7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÷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</m:oMath>
                  </m:oMathPara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−2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40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40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12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−1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−24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ea typeface="Cambria Math"/>
                        </a:rPr>
                        <m:t>=8</m:t>
                      </m:r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47800"/>
                <a:ext cx="8229600" cy="5867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3"/>
          <p:cNvSpPr/>
          <p:nvPr/>
        </p:nvSpPr>
        <p:spPr>
          <a:xfrm>
            <a:off x="4267200" y="2529348"/>
            <a:ext cx="22860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399935" y="4992329"/>
            <a:ext cx="1619865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0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Here’s an extra cheesy video that sums everything up for you!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https://www.youtube.com/watch?v=IRqWUY8VTYY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988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TM01972873[[fn=Summer]]</Template>
  <TotalTime>199</TotalTime>
  <Words>384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Summer</vt:lpstr>
      <vt:lpstr>Multiplying Fractions </vt:lpstr>
      <vt:lpstr>Math POD</vt:lpstr>
      <vt:lpstr>Multiplying Fractions</vt:lpstr>
      <vt:lpstr>Multiplying Fractions</vt:lpstr>
      <vt:lpstr>Example Time!</vt:lpstr>
      <vt:lpstr> Dividing Fractions </vt:lpstr>
      <vt:lpstr>Diving Fractions</vt:lpstr>
      <vt:lpstr>Example Time!</vt:lpstr>
      <vt:lpstr>PowerPoint Presentation</vt:lpstr>
      <vt:lpstr>Math Achievement POD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Fractions</dc:title>
  <dc:creator>Windows User</dc:creator>
  <cp:lastModifiedBy>Windows User</cp:lastModifiedBy>
  <cp:revision>6</cp:revision>
  <dcterms:created xsi:type="dcterms:W3CDTF">2017-10-05T15:49:45Z</dcterms:created>
  <dcterms:modified xsi:type="dcterms:W3CDTF">2017-10-05T19:08:49Z</dcterms:modified>
</cp:coreProperties>
</file>