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6" r:id="rId2"/>
    <p:sldId id="260" r:id="rId3"/>
    <p:sldId id="336" r:id="rId4"/>
    <p:sldId id="327" r:id="rId5"/>
    <p:sldId id="341" r:id="rId6"/>
    <p:sldId id="347" r:id="rId7"/>
    <p:sldId id="311" r:id="rId8"/>
    <p:sldId id="330" r:id="rId9"/>
    <p:sldId id="331" r:id="rId10"/>
    <p:sldId id="345" r:id="rId11"/>
    <p:sldId id="332" r:id="rId12"/>
    <p:sldId id="333" r:id="rId13"/>
  </p:sldIdLst>
  <p:sldSz cx="9144000" cy="6858000" type="screen4x3"/>
  <p:notesSz cx="6989763" cy="927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660"/>
  </p:normalViewPr>
  <p:slideViewPr>
    <p:cSldViewPr>
      <p:cViewPr varScale="1">
        <p:scale>
          <a:sx n="68" d="100"/>
          <a:sy n="68" d="100"/>
        </p:scale>
        <p:origin x="97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9248" y="0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r">
              <a:defRPr sz="1200"/>
            </a:lvl1pPr>
          </a:lstStyle>
          <a:p>
            <a:fld id="{D612E0E0-CA14-4AB4-93ED-5C18268DCAB0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0365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9248" y="8810365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r">
              <a:defRPr sz="1200"/>
            </a:lvl1pPr>
          </a:lstStyle>
          <a:p>
            <a:fld id="{99813D67-E7D3-4DD7-8F44-7E4F1C3D4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91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9248" y="0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/>
          <a:lstStyle>
            <a:lvl1pPr algn="r">
              <a:defRPr sz="1200"/>
            </a:lvl1pPr>
          </a:lstStyle>
          <a:p>
            <a:fld id="{0CA6362D-8D87-40C6-A5A3-9E8E7EEFEBD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37087" cy="3478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0" tIns="46470" rIns="92940" bIns="464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977" y="4405988"/>
            <a:ext cx="5591810" cy="4174093"/>
          </a:xfrm>
          <a:prstGeom prst="rect">
            <a:avLst/>
          </a:prstGeom>
        </p:spPr>
        <p:txBody>
          <a:bodyPr vert="horz" lIns="92940" tIns="46470" rIns="92940" bIns="4647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0365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9248" y="8810365"/>
            <a:ext cx="3028897" cy="463788"/>
          </a:xfrm>
          <a:prstGeom prst="rect">
            <a:avLst/>
          </a:prstGeom>
        </p:spPr>
        <p:txBody>
          <a:bodyPr vert="horz" lIns="92940" tIns="46470" rIns="92940" bIns="46470" rtlCol="0" anchor="b"/>
          <a:lstStyle>
            <a:lvl1pPr algn="r">
              <a:defRPr sz="1200"/>
            </a:lvl1pPr>
          </a:lstStyle>
          <a:p>
            <a:fld id="{911AFA47-576E-403C-A3AB-DA8383889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5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 how we can check by graphing it and seeing if the point is in fact on the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FA47-576E-403C-A3AB-DA83838890D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 how we can check by graphing it and seeing if the point is in fact on the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FA47-576E-403C-A3AB-DA83838890D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 how we can check by graphing it and seeing if the point is in fact on the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FA47-576E-403C-A3AB-DA83838890D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5F21-BA51-4EA1-AE28-C81EA82F888E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740B-56E8-4AAD-B8E7-BB0D7E1E4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5F21-BA51-4EA1-AE28-C81EA82F888E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740B-56E8-4AAD-B8E7-BB0D7E1E4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6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5F21-BA51-4EA1-AE28-C81EA82F888E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740B-56E8-4AAD-B8E7-BB0D7E1E4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7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5F21-BA51-4EA1-AE28-C81EA82F888E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740B-56E8-4AAD-B8E7-BB0D7E1E4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8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5F21-BA51-4EA1-AE28-C81EA82F888E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740B-56E8-4AAD-B8E7-BB0D7E1E4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5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5F21-BA51-4EA1-AE28-C81EA82F888E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740B-56E8-4AAD-B8E7-BB0D7E1E4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3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5F21-BA51-4EA1-AE28-C81EA82F888E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740B-56E8-4AAD-B8E7-BB0D7E1E4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9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5F21-BA51-4EA1-AE28-C81EA82F888E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740B-56E8-4AAD-B8E7-BB0D7E1E4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5F21-BA51-4EA1-AE28-C81EA82F888E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740B-56E8-4AAD-B8E7-BB0D7E1E4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5F21-BA51-4EA1-AE28-C81EA82F888E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740B-56E8-4AAD-B8E7-BB0D7E1E4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2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5F21-BA51-4EA1-AE28-C81EA82F888E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740B-56E8-4AAD-B8E7-BB0D7E1E4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1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05F21-BA51-4EA1-AE28-C81EA82F888E}" type="datetimeFigureOut">
              <a:rPr lang="en-US" smtClean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F740B-56E8-4AAD-B8E7-BB0D7E1E4D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3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A6D00-DBD2-4CBE-9961-F8204624E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/>
              <a:t>Subtracting Integers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3906A-71F1-403A-95C3-BFBC5730B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1752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1. Turn to Page 10 in your Interactive Notebook.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2. We will be working under the subtraction side where it says “Keep, Change, Change”.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3. Be sure to write down all notes and examples!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AE9B1EB-C159-4064-9BED-47360EBA8C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14"/>
    </mc:Choice>
    <mc:Fallback>
      <p:transition spd="slow" advTm="22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228600" y="2932513"/>
                <a:ext cx="64008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1" i="0" smtClean="0">
                          <a:latin typeface="Cambria Math"/>
                        </a:rPr>
                        <m:t>−</m:t>
                      </m:r>
                      <m:r>
                        <a:rPr lang="en-US" sz="8800" b="1" i="1" smtClean="0">
                          <a:latin typeface="Cambria Math"/>
                        </a:rPr>
                        <m:t>𝟑</m:t>
                      </m:r>
                      <m:r>
                        <a:rPr lang="en-US" sz="8800" b="1" i="1" smtClean="0">
                          <a:latin typeface="Cambria Math"/>
                        </a:rPr>
                        <m:t>−</m:t>
                      </m:r>
                      <m:r>
                        <a:rPr lang="en-US" sz="88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8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2932513"/>
                <a:ext cx="6400800" cy="14465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810372" y="2094875"/>
            <a:ext cx="3333628" cy="3200400"/>
            <a:chOff x="5810372" y="2094875"/>
            <a:chExt cx="3333628" cy="3200400"/>
          </a:xfrm>
        </p:grpSpPr>
        <p:sp>
          <p:nvSpPr>
            <p:cNvPr id="10" name="8-Point Star 9"/>
            <p:cNvSpPr/>
            <p:nvPr/>
          </p:nvSpPr>
          <p:spPr>
            <a:xfrm>
              <a:off x="5827733" y="2094875"/>
              <a:ext cx="3316267" cy="3200400"/>
            </a:xfrm>
            <a:prstGeom prst="star8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810372" y="2971800"/>
                  <a:ext cx="3064557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800" b="0" i="1" smtClean="0">
                            <a:latin typeface="Cambria Math"/>
                          </a:rPr>
                          <m:t>=−6</m:t>
                        </m:r>
                      </m:oMath>
                    </m:oMathPara>
                  </a14:m>
                  <a:endParaRPr lang="en-US" sz="8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0372" y="2971800"/>
                  <a:ext cx="3064557" cy="14465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/>
          <p:nvPr/>
        </p:nvSpPr>
        <p:spPr>
          <a:xfrm>
            <a:off x="4012324" y="28929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-262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3-2-1, Roll “</a:t>
            </a:r>
            <a:r>
              <a:rPr lang="en-US" sz="6600" dirty="0" err="1"/>
              <a:t>Em</a:t>
            </a:r>
            <a:r>
              <a:rPr lang="en-US" sz="6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5468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228600" y="2932513"/>
                <a:ext cx="64008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1" i="1" smtClean="0">
                              <a:latin typeface="Cambria Math"/>
                            </a:rPr>
                            <m:t>𝟒</m:t>
                          </m:r>
                        </m:e>
                      </m:d>
                      <m:r>
                        <a:rPr lang="en-US" sz="6600" b="1" i="1" smtClean="0">
                          <a:latin typeface="Cambria Math"/>
                        </a:rPr>
                        <m:t>−(−</m:t>
                      </m:r>
                      <m:r>
                        <a:rPr lang="en-US" sz="6600" b="1" i="1" smtClean="0">
                          <a:latin typeface="Cambria Math"/>
                        </a:rPr>
                        <m:t>𝟒</m:t>
                      </m:r>
                      <m:r>
                        <a:rPr lang="en-US" sz="66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6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2932513"/>
                <a:ext cx="6400800" cy="11079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324601" y="2094875"/>
            <a:ext cx="2819399" cy="3200400"/>
            <a:chOff x="5810373" y="2094875"/>
            <a:chExt cx="3333627" cy="3200400"/>
          </a:xfrm>
        </p:grpSpPr>
        <p:sp>
          <p:nvSpPr>
            <p:cNvPr id="10" name="8-Point Star 9"/>
            <p:cNvSpPr/>
            <p:nvPr/>
          </p:nvSpPr>
          <p:spPr>
            <a:xfrm>
              <a:off x="5827733" y="2094875"/>
              <a:ext cx="3316267" cy="3200400"/>
            </a:xfrm>
            <a:prstGeom prst="star8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810373" y="2971800"/>
                  <a:ext cx="2702942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7200" i="1" smtClean="0">
                            <a:latin typeface="Cambria Math"/>
                          </a:rPr>
                          <m:t>=</m:t>
                        </m:r>
                        <m:r>
                          <a:rPr lang="en-US" sz="7200" b="0" i="1" smtClean="0">
                            <a:latin typeface="Cambria Math"/>
                          </a:rPr>
                          <m:t>8</m:t>
                        </m:r>
                      </m:oMath>
                    </m:oMathPara>
                  </a14:m>
                  <a:endParaRPr lang="en-US" sz="7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0373" y="2971800"/>
                  <a:ext cx="2702942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itle 1"/>
          <p:cNvSpPr txBox="1">
            <a:spLocks/>
          </p:cNvSpPr>
          <p:nvPr/>
        </p:nvSpPr>
        <p:spPr>
          <a:xfrm>
            <a:off x="0" y="-262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3-2-1, Roll “</a:t>
            </a:r>
            <a:r>
              <a:rPr lang="en-US" sz="6600" dirty="0" err="1"/>
              <a:t>Em</a:t>
            </a:r>
            <a:r>
              <a:rPr lang="en-US" sz="6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2990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9035" y="1447800"/>
                <a:ext cx="85344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What is the result when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−9</m:t>
                    </m:r>
                  </m:oMath>
                </a14:m>
                <a:r>
                  <a:rPr lang="en-US" sz="4000" dirty="0"/>
                  <a:t> is subtracted from the sum of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−4 </m:t>
                    </m:r>
                  </m:oMath>
                </a14:m>
                <a:r>
                  <a:rPr lang="en-US" sz="4000" dirty="0"/>
                  <a:t>and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−6</m:t>
                    </m:r>
                  </m:oMath>
                </a14:m>
                <a:r>
                  <a:rPr lang="en-US" sz="4000" dirty="0"/>
                  <a:t>?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35" y="1447800"/>
                <a:ext cx="8534400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2500" t="-8295" r="-3571" b="-18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698735" y="3657600"/>
            <a:ext cx="5715000" cy="3200400"/>
            <a:chOff x="1698735" y="3657600"/>
            <a:chExt cx="5715000" cy="3200400"/>
          </a:xfrm>
        </p:grpSpPr>
        <p:sp>
          <p:nvSpPr>
            <p:cNvPr id="10" name="8-Point Star 9"/>
            <p:cNvSpPr/>
            <p:nvPr/>
          </p:nvSpPr>
          <p:spPr>
            <a:xfrm>
              <a:off x="1698735" y="3657600"/>
              <a:ext cx="5715000" cy="3200400"/>
            </a:xfrm>
            <a:prstGeom prst="star8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927335" y="4331806"/>
                  <a:ext cx="54864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−4+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−(−9)</m:t>
                      </m:r>
                    </m:oMath>
                  </a14:m>
                  <a:r>
                    <a:rPr lang="en-US" sz="4000" dirty="0"/>
                    <a:t>=</a:t>
                  </a:r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7335" y="4331806"/>
                  <a:ext cx="5486400" cy="707886"/>
                </a:xfrm>
                <a:prstGeom prst="rect">
                  <a:avLst/>
                </a:prstGeom>
                <a:blipFill>
                  <a:blip r:embed="rId3"/>
                  <a:stretch>
                    <a:fillRect t="-15517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itle 1"/>
          <p:cNvSpPr txBox="1">
            <a:spLocks/>
          </p:cNvSpPr>
          <p:nvPr/>
        </p:nvSpPr>
        <p:spPr>
          <a:xfrm>
            <a:off x="0" y="-262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CHALLENGE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F5CEE-DCFD-4D3A-822A-745BA0558D21}"/>
              </a:ext>
            </a:extLst>
          </p:cNvPr>
          <p:cNvSpPr txBox="1"/>
          <p:nvPr/>
        </p:nvSpPr>
        <p:spPr>
          <a:xfrm>
            <a:off x="4106602" y="5218167"/>
            <a:ext cx="601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68274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49142" y="401222"/>
            <a:ext cx="9296400" cy="6553200"/>
            <a:chOff x="-152400" y="521732"/>
            <a:chExt cx="9296400" cy="65532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193628" y="521732"/>
              <a:ext cx="76200" cy="655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52400" y="838200"/>
              <a:ext cx="929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0" y="356424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STEPS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9937" y="34561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Example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89" y="725756"/>
            <a:ext cx="434650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600" dirty="0"/>
              <a:t>Keep the sign of the first number</a:t>
            </a:r>
          </a:p>
          <a:p>
            <a:pPr marL="342900" indent="-342900">
              <a:buAutoNum type="arabicPeriod"/>
            </a:pPr>
            <a:endParaRPr lang="en-US" sz="2600" dirty="0"/>
          </a:p>
          <a:p>
            <a:pPr marL="342900" indent="-342900">
              <a:buAutoNum type="arabicPeriod"/>
            </a:pPr>
            <a:r>
              <a:rPr lang="en-US" sz="2600" dirty="0"/>
              <a:t>Change the subtraction to addition</a:t>
            </a:r>
          </a:p>
          <a:p>
            <a:pPr marL="342900" indent="-342900">
              <a:buAutoNum type="arabicPeriod"/>
            </a:pPr>
            <a:endParaRPr lang="en-US" sz="2600" dirty="0"/>
          </a:p>
          <a:p>
            <a:pPr marL="342900" indent="-342900">
              <a:buAutoNum type="arabicPeriod"/>
            </a:pPr>
            <a:r>
              <a:rPr lang="en-US" sz="2600" dirty="0"/>
              <a:t>Change the sign of the SECOND number to its opposite</a:t>
            </a:r>
          </a:p>
          <a:p>
            <a:pPr marL="342900" indent="-342900">
              <a:buAutoNum type="arabicPeriod"/>
            </a:pPr>
            <a:endParaRPr lang="en-US" sz="2600" dirty="0"/>
          </a:p>
          <a:p>
            <a:pPr marL="342900" indent="-342900">
              <a:buAutoNum type="arabicPeriod"/>
            </a:pPr>
            <a:r>
              <a:rPr lang="en-US" sz="2600" dirty="0"/>
              <a:t>Calculate the answer using the addition of integer rules. </a:t>
            </a:r>
          </a:p>
          <a:p>
            <a:pPr marL="342900" indent="-342900">
              <a:buAutoNum type="arabicPeriod"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8907" y="1229525"/>
                <a:ext cx="35810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𝐹𝑖𝑛𝑑</m:t>
                      </m:r>
                      <m:r>
                        <a:rPr lang="en-US" sz="2800" b="0" i="1" smtClean="0">
                          <a:latin typeface="Cambria Math"/>
                        </a:rPr>
                        <m:t> −10−4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907" y="1229525"/>
                <a:ext cx="358103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34090"/>
              </p:ext>
            </p:extLst>
          </p:nvPr>
        </p:nvGraphicFramePr>
        <p:xfrm>
          <a:off x="4339937" y="2127727"/>
          <a:ext cx="4589792" cy="2992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5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987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KEEP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CHANGE TO ADDITION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CHANGE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ANSWER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-14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818318" y="4066966"/>
            <a:ext cx="413896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/>
              <a:t>=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7724C3C-B8DC-4057-AAB1-9DC2C938FF0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068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690"/>
    </mc:Choice>
    <mc:Fallback>
      <p:transition spd="slow" advTm="107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49142" y="401222"/>
            <a:ext cx="9296400" cy="6553200"/>
            <a:chOff x="-152400" y="521732"/>
            <a:chExt cx="9296400" cy="65532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193628" y="521732"/>
              <a:ext cx="76200" cy="655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52400" y="838200"/>
              <a:ext cx="929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0" y="356424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STEPS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9937" y="34561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00600" y="914400"/>
                <a:ext cx="358103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𝑊h𝑎𝑡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𝑖𝑠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𝑡h𝑒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𝑑𝑖𝑓𝑓𝑒𝑟𝑒𝑛𝑐𝑒</m:t>
                      </m:r>
                      <m:r>
                        <a:rPr lang="en-US" sz="2800" b="0" i="1" smtClean="0">
                          <a:latin typeface="Cambria Math"/>
                        </a:rPr>
                        <m:t> ?</m:t>
                      </m:r>
                    </m:oMath>
                  </m:oMathPara>
                </a14:m>
                <a:endParaRPr lang="en-US" sz="28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6−10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0"/>
                <a:ext cx="3581030" cy="954107"/>
              </a:xfrm>
              <a:prstGeom prst="rect">
                <a:avLst/>
              </a:prstGeom>
              <a:blipFill rotWithShape="1">
                <a:blip r:embed="rId5"/>
                <a:stretch>
                  <a:fillRect r="-12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050522"/>
              </p:ext>
            </p:extLst>
          </p:nvPr>
        </p:nvGraphicFramePr>
        <p:xfrm>
          <a:off x="4339937" y="2127727"/>
          <a:ext cx="4718309" cy="29014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987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KEEP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CHANGE TO ADDITION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CHANGE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ANSWER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818318" y="4066966"/>
            <a:ext cx="413896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/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4726B-0EA0-4176-B6C6-7DBC125D1F2A}"/>
              </a:ext>
            </a:extLst>
          </p:cNvPr>
          <p:cNvSpPr txBox="1"/>
          <p:nvPr/>
        </p:nvSpPr>
        <p:spPr>
          <a:xfrm>
            <a:off x="25589" y="725756"/>
            <a:ext cx="434650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600" dirty="0"/>
              <a:t>Keep the sign of the first number</a:t>
            </a:r>
          </a:p>
          <a:p>
            <a:pPr marL="342900" indent="-342900">
              <a:buAutoNum type="arabicPeriod"/>
            </a:pPr>
            <a:endParaRPr lang="en-US" sz="2600" dirty="0"/>
          </a:p>
          <a:p>
            <a:pPr marL="342900" indent="-342900">
              <a:buAutoNum type="arabicPeriod"/>
            </a:pPr>
            <a:r>
              <a:rPr lang="en-US" sz="2600" dirty="0"/>
              <a:t>Change the subtraction to addition</a:t>
            </a:r>
          </a:p>
          <a:p>
            <a:pPr marL="342900" indent="-342900">
              <a:buAutoNum type="arabicPeriod"/>
            </a:pPr>
            <a:endParaRPr lang="en-US" sz="2600" dirty="0"/>
          </a:p>
          <a:p>
            <a:pPr marL="342900" indent="-342900">
              <a:buAutoNum type="arabicPeriod"/>
            </a:pPr>
            <a:r>
              <a:rPr lang="en-US" sz="2600" dirty="0"/>
              <a:t>Change the sign of the SECOND number to its opposite</a:t>
            </a:r>
          </a:p>
          <a:p>
            <a:pPr marL="342900" indent="-342900">
              <a:buAutoNum type="arabicPeriod"/>
            </a:pPr>
            <a:endParaRPr lang="en-US" sz="2600" dirty="0"/>
          </a:p>
          <a:p>
            <a:pPr marL="342900" indent="-342900">
              <a:buAutoNum type="arabicPeriod"/>
            </a:pPr>
            <a:r>
              <a:rPr lang="en-US" sz="2600" dirty="0"/>
              <a:t>Calculate the answer using the addition of integer rules. </a:t>
            </a:r>
          </a:p>
          <a:p>
            <a:pPr marL="342900" indent="-342900">
              <a:buAutoNum type="arabicPeriod"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C1D508F-E1BA-4EE9-A1B3-19155EE1B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6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692"/>
    </mc:Choice>
    <mc:Fallback>
      <p:transition spd="slow" advTm="45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143000"/>
            <a:ext cx="45288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00B050"/>
              </a:solidFill>
            </a:endParaRPr>
          </a:p>
          <a:p>
            <a:endParaRPr lang="en-US" sz="2800" b="1" dirty="0">
              <a:solidFill>
                <a:srgbClr val="00B050"/>
              </a:solidFill>
            </a:endParaRPr>
          </a:p>
          <a:p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36795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2384" y="759785"/>
            <a:ext cx="495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Stephen is Traveling from Philadelphia to Quebec.  Leaves Philadelphia, where the temperature is 11⁰F and  arrives in Quebec, where the temperature is -3 ⁰F.  What is the change in temperature?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8884" y="3286870"/>
            <a:ext cx="453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34439"/>
              </p:ext>
            </p:extLst>
          </p:nvPr>
        </p:nvGraphicFramePr>
        <p:xfrm>
          <a:off x="2155903" y="2856800"/>
          <a:ext cx="4745962" cy="1828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9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42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CHANGE TO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5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BC64EF7-559F-4117-82A3-AC9ADD006370}"/>
              </a:ext>
            </a:extLst>
          </p:cNvPr>
          <p:cNvSpPr txBox="1"/>
          <p:nvPr/>
        </p:nvSpPr>
        <p:spPr>
          <a:xfrm>
            <a:off x="1233815" y="5099923"/>
            <a:ext cx="659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Answer: 11+ -3= 8 degrees Fahrenheit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1BF5BF3-B089-4C42-BE0E-F4379A53A4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3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845"/>
    </mc:Choice>
    <mc:Fallback>
      <p:transition spd="slow" advTm="32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00200"/>
            <a:ext cx="8649928" cy="5105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“Subtraction means ADDING THE OPPOSITE”. Is this a true statement? Support your answer.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41434" y="240479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Take a minute…think...and discuss with someone beside you!</a:t>
            </a:r>
          </a:p>
        </p:txBody>
      </p:sp>
      <p:pic>
        <p:nvPicPr>
          <p:cNvPr id="5" name="Picture 7" descr="C:\Users\hscheg00\AppData\Local\Microsoft\Windows\Temporary Internet Files\Content.IE5\U8P6R85B\MM900323765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" y="81948"/>
            <a:ext cx="1200367" cy="129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hscheg00\AppData\Local\Microsoft\Windows\Temporary Internet Files\Content.IE5\2Y8RINDP\MM900323763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18" y="19856"/>
            <a:ext cx="1316182" cy="142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86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5BDAB-AE4D-4F94-A708-96F40361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78CB8-CA68-47A5-9767-E07B26AB4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Try these extra problems in the upper left hand corner on page 9 of your notebook. Keep track of how you do!</a:t>
            </a:r>
          </a:p>
        </p:txBody>
      </p:sp>
    </p:spTree>
    <p:extLst>
      <p:ext uri="{BB962C8B-B14F-4D97-AF65-F5344CB8AC3E}">
        <p14:creationId xmlns:p14="http://schemas.microsoft.com/office/powerpoint/2010/main" val="24877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262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3-2-1, Roll “</a:t>
            </a:r>
            <a:r>
              <a:rPr lang="en-US" sz="6000" dirty="0" err="1"/>
              <a:t>Em</a:t>
            </a:r>
            <a:r>
              <a:rPr lang="en-US" sz="6000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5800" y="2818150"/>
                <a:ext cx="4054315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b="1" dirty="0"/>
                  <a:t>7</a:t>
                </a:r>
                <a14:m>
                  <m:oMath xmlns:m="http://schemas.openxmlformats.org/officeDocument/2006/math">
                    <m:r>
                      <a:rPr lang="en-US" sz="8800" b="1" i="0" smtClean="0">
                        <a:latin typeface="Cambria Math"/>
                      </a:rPr>
                      <m:t>−</m:t>
                    </m:r>
                    <m:r>
                      <a:rPr lang="en-US" sz="8800" b="1" i="1" smtClean="0">
                        <a:latin typeface="Cambria Math"/>
                      </a:rPr>
                      <m:t>(−</m:t>
                    </m:r>
                    <m:r>
                      <a:rPr lang="en-US" sz="8800" b="1" i="1" smtClean="0">
                        <a:latin typeface="Cambria Math"/>
                      </a:rPr>
                      <m:t>𝟑</m:t>
                    </m:r>
                    <m:r>
                      <a:rPr lang="en-US" sz="8800" b="1" i="1" smtClean="0">
                        <a:latin typeface="Cambria Math"/>
                      </a:rPr>
                      <m:t>)</m:t>
                    </m:r>
                  </m:oMath>
                </a14:m>
                <a:endParaRPr lang="en-US" sz="8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818150"/>
                <a:ext cx="4054315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14436" t="-20168" b="-4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486399" y="2094875"/>
            <a:ext cx="3316267" cy="3200400"/>
            <a:chOff x="5486399" y="2094875"/>
            <a:chExt cx="3316267" cy="3200400"/>
          </a:xfrm>
        </p:grpSpPr>
        <p:sp>
          <p:nvSpPr>
            <p:cNvPr id="10" name="8-Point Star 9"/>
            <p:cNvSpPr/>
            <p:nvPr/>
          </p:nvSpPr>
          <p:spPr>
            <a:xfrm>
              <a:off x="5486399" y="2094875"/>
              <a:ext cx="3316267" cy="3200400"/>
            </a:xfrm>
            <a:prstGeom prst="star8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810372" y="2971800"/>
                  <a:ext cx="2846548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800" b="0" i="1" smtClean="0">
                            <a:latin typeface="Cambria Math"/>
                          </a:rPr>
                          <m:t>=10</m:t>
                        </m:r>
                      </m:oMath>
                    </m:oMathPara>
                  </a14:m>
                  <a:endParaRPr lang="en-US" sz="8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0372" y="2971800"/>
                  <a:ext cx="2846548" cy="14465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3176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228600" y="2932513"/>
                <a:ext cx="64008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1" smtClean="0">
                          <a:latin typeface="Cambria Math"/>
                        </a:rPr>
                        <m:t>6</m:t>
                      </m:r>
                      <m:r>
                        <a:rPr lang="en-US" sz="8800" b="1" i="1" smtClean="0">
                          <a:latin typeface="Cambria Math"/>
                        </a:rPr>
                        <m:t>−(</m:t>
                      </m:r>
                      <m:r>
                        <a:rPr lang="en-US" sz="8800" b="1" i="1" smtClean="0">
                          <a:latin typeface="Cambria Math"/>
                        </a:rPr>
                        <m:t>𝟗</m:t>
                      </m:r>
                      <m:r>
                        <a:rPr lang="en-US" sz="8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8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2932513"/>
                <a:ext cx="6400800" cy="14465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810372" y="2094875"/>
            <a:ext cx="3333628" cy="3200400"/>
            <a:chOff x="5810372" y="2094875"/>
            <a:chExt cx="3333628" cy="3200400"/>
          </a:xfrm>
        </p:grpSpPr>
        <p:sp>
          <p:nvSpPr>
            <p:cNvPr id="10" name="8-Point Star 9"/>
            <p:cNvSpPr/>
            <p:nvPr/>
          </p:nvSpPr>
          <p:spPr>
            <a:xfrm>
              <a:off x="5827733" y="2094875"/>
              <a:ext cx="3316267" cy="3200400"/>
            </a:xfrm>
            <a:prstGeom prst="star8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810372" y="2971800"/>
                  <a:ext cx="3064557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800" b="0" i="1" smtClean="0">
                            <a:latin typeface="Cambria Math"/>
                          </a:rPr>
                          <m:t>=−3</m:t>
                        </m:r>
                      </m:oMath>
                    </m:oMathPara>
                  </a14:m>
                  <a:endParaRPr lang="en-US" sz="8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0372" y="2971800"/>
                  <a:ext cx="3064557" cy="14465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/>
              <a:t>3-2-1, Roll “</a:t>
            </a:r>
            <a:r>
              <a:rPr lang="en-US" sz="7200" dirty="0" err="1"/>
              <a:t>Em</a:t>
            </a:r>
            <a:r>
              <a:rPr lang="en-US" sz="7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9229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228600" y="2932513"/>
                <a:ext cx="64008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1" i="0" smtClean="0">
                          <a:latin typeface="Cambria Math"/>
                        </a:rPr>
                        <m:t>−</m:t>
                      </m:r>
                      <m:r>
                        <a:rPr lang="en-US" sz="8800" b="1" i="1" smtClean="0">
                          <a:latin typeface="Cambria Math"/>
                        </a:rPr>
                        <m:t>𝟔</m:t>
                      </m:r>
                      <m:r>
                        <a:rPr lang="en-US" sz="8800" b="1" i="1" smtClean="0">
                          <a:latin typeface="Cambria Math"/>
                        </a:rPr>
                        <m:t>−(</m:t>
                      </m:r>
                      <m:r>
                        <a:rPr lang="en-US" sz="8800" b="1" i="1" smtClean="0">
                          <a:latin typeface="Cambria Math"/>
                        </a:rPr>
                        <m:t>𝟐</m:t>
                      </m:r>
                      <m:r>
                        <a:rPr lang="en-US" sz="8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8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2932513"/>
                <a:ext cx="6400800" cy="14465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810372" y="2094875"/>
            <a:ext cx="3333628" cy="3200400"/>
            <a:chOff x="5810372" y="2094875"/>
            <a:chExt cx="3333628" cy="3200400"/>
          </a:xfrm>
        </p:grpSpPr>
        <p:sp>
          <p:nvSpPr>
            <p:cNvPr id="10" name="8-Point Star 9"/>
            <p:cNvSpPr/>
            <p:nvPr/>
          </p:nvSpPr>
          <p:spPr>
            <a:xfrm>
              <a:off x="5827733" y="2094875"/>
              <a:ext cx="3316267" cy="3200400"/>
            </a:xfrm>
            <a:prstGeom prst="star8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810372" y="2971800"/>
                  <a:ext cx="3064557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800" b="0" i="1" smtClean="0">
                            <a:latin typeface="Cambria Math"/>
                          </a:rPr>
                          <m:t>=−8</m:t>
                        </m:r>
                      </m:oMath>
                    </m:oMathPara>
                  </a14:m>
                  <a:endParaRPr lang="en-US" sz="8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0372" y="2971800"/>
                  <a:ext cx="3064557" cy="14465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/>
          <p:nvPr/>
        </p:nvSpPr>
        <p:spPr>
          <a:xfrm>
            <a:off x="4012324" y="28929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-262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3-2-1, Roll “</a:t>
            </a:r>
            <a:r>
              <a:rPr lang="en-US" sz="6600" dirty="0" err="1"/>
              <a:t>Em</a:t>
            </a:r>
            <a:r>
              <a:rPr lang="en-US" sz="6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885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5.8|14.7|17.3|18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8389</TotalTime>
  <Words>433</Words>
  <Application>Microsoft Office PowerPoint</Application>
  <PresentationFormat>On-screen Show (4:3)</PresentationFormat>
  <Paragraphs>102</Paragraphs>
  <Slides>12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Office Theme</vt:lpstr>
      <vt:lpstr>Subtracting Integers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NOW!</dc:title>
  <dc:creator>Kristina Kim</dc:creator>
  <cp:lastModifiedBy>Courtney Bee</cp:lastModifiedBy>
  <cp:revision>77</cp:revision>
  <cp:lastPrinted>2011-05-24T20:26:09Z</cp:lastPrinted>
  <dcterms:created xsi:type="dcterms:W3CDTF">2010-09-21T00:45:54Z</dcterms:created>
  <dcterms:modified xsi:type="dcterms:W3CDTF">2017-09-17T21:40:46Z</dcterms:modified>
</cp:coreProperties>
</file>